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9"/>
  </p:notesMasterIdLst>
  <p:handoutMasterIdLst>
    <p:handoutMasterId r:id="rId30"/>
  </p:handoutMasterIdLst>
  <p:sldIdLst>
    <p:sldId id="2748" r:id="rId2"/>
    <p:sldId id="2445" r:id="rId3"/>
    <p:sldId id="2732" r:id="rId4"/>
    <p:sldId id="2731" r:id="rId5"/>
    <p:sldId id="2744" r:id="rId6"/>
    <p:sldId id="2413" r:id="rId7"/>
    <p:sldId id="2712" r:id="rId8"/>
    <p:sldId id="2730" r:id="rId9"/>
    <p:sldId id="2307" r:id="rId10"/>
    <p:sldId id="2614" r:id="rId11"/>
    <p:sldId id="2724" r:id="rId12"/>
    <p:sldId id="2725" r:id="rId13"/>
    <p:sldId id="2726" r:id="rId14"/>
    <p:sldId id="2727" r:id="rId15"/>
    <p:sldId id="2728" r:id="rId16"/>
    <p:sldId id="2747" r:id="rId17"/>
    <p:sldId id="2443" r:id="rId18"/>
    <p:sldId id="2751" r:id="rId19"/>
    <p:sldId id="2735" r:id="rId20"/>
    <p:sldId id="2737" r:id="rId21"/>
    <p:sldId id="2736" r:id="rId22"/>
    <p:sldId id="2745" r:id="rId23"/>
    <p:sldId id="2738" r:id="rId24"/>
    <p:sldId id="2753" r:id="rId25"/>
    <p:sldId id="2752" r:id="rId26"/>
    <p:sldId id="2746" r:id="rId27"/>
    <p:sldId id="2750" r:id="rId28"/>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3212" autoAdjust="0"/>
  </p:normalViewPr>
  <p:slideViewPr>
    <p:cSldViewPr snapToObjects="1">
      <p:cViewPr varScale="1">
        <p:scale>
          <a:sx n="104" d="100"/>
          <a:sy n="104" d="100"/>
        </p:scale>
        <p:origin x="1140" y="10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8/29/2019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38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39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16</a:t>
            </a:fld>
            <a:endParaRPr lang="fr-CA"/>
          </a:p>
        </p:txBody>
      </p:sp>
    </p:spTree>
    <p:extLst>
      <p:ext uri="{BB962C8B-B14F-4D97-AF65-F5344CB8AC3E}">
        <p14:creationId xmlns:p14="http://schemas.microsoft.com/office/powerpoint/2010/main" val="32324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022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6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9120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3157" y="2713383"/>
            <a:ext cx="5410200" cy="2286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6475412" y="2819400"/>
            <a:ext cx="5357945" cy="2277524"/>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2400" b="1" dirty="0" smtClean="0">
              <a:solidFill>
                <a:schemeClr val="bg1"/>
              </a:solidFill>
            </a:endParaRPr>
          </a:p>
          <a:p>
            <a:endParaRPr lang="fr-CA" sz="2400" b="1" dirty="0">
              <a:solidFill>
                <a:schemeClr val="bg1"/>
              </a:solidFill>
            </a:endParaRPr>
          </a:p>
          <a:p>
            <a:r>
              <a:rPr lang="en-US" sz="2000" dirty="0">
                <a:solidFill>
                  <a:schemeClr val="bg1"/>
                </a:solidFill>
              </a:rPr>
              <a:t>C</a:t>
            </a:r>
            <a:r>
              <a:rPr lang="vi-VN" sz="2000" dirty="0">
                <a:solidFill>
                  <a:schemeClr val="bg1"/>
                </a:solidFill>
              </a:rPr>
              <a:t>hủ các dự án</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thức</a:t>
            </a:r>
            <a:r>
              <a:rPr lang="vi-VN" sz="2000" dirty="0">
                <a:solidFill>
                  <a:schemeClr val="bg1"/>
                </a:solidFill>
              </a:rPr>
              <a:t> huy động vốn tập trung hơn nhiều so với ICO.</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cần</a:t>
            </a:r>
            <a:r>
              <a:rPr lang="en-US" sz="2000" dirty="0">
                <a:solidFill>
                  <a:schemeClr val="bg1"/>
                </a:solidFill>
              </a:rPr>
              <a:t> </a:t>
            </a:r>
            <a:r>
              <a:rPr lang="en-US" sz="2000" dirty="0" err="1">
                <a:solidFill>
                  <a:schemeClr val="bg1"/>
                </a:solidFill>
              </a:rPr>
              <a:t>nhiều</a:t>
            </a:r>
            <a:r>
              <a:rPr lang="en-US" sz="2000" dirty="0">
                <a:solidFill>
                  <a:schemeClr val="bg1"/>
                </a:solidFill>
              </a:rPr>
              <a:t> chi </a:t>
            </a:r>
            <a:r>
              <a:rPr lang="en-US" sz="2000" dirty="0" err="1">
                <a:solidFill>
                  <a:schemeClr val="bg1"/>
                </a:solidFill>
              </a:rPr>
              <a:t>phí</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thức</a:t>
            </a:r>
            <a:r>
              <a:rPr lang="en-US" sz="2000" dirty="0">
                <a:solidFill>
                  <a:schemeClr val="bg1"/>
                </a:solidFill>
              </a:rPr>
              <a:t> </a:t>
            </a:r>
            <a:r>
              <a:rPr lang="en-US" sz="2000" dirty="0" err="1">
                <a:solidFill>
                  <a:schemeClr val="bg1"/>
                </a:solidFill>
              </a:rPr>
              <a:t>về</a:t>
            </a:r>
            <a:r>
              <a:rPr lang="en-US" sz="2000" dirty="0">
                <a:solidFill>
                  <a:schemeClr val="bg1"/>
                </a:solidFill>
              </a:rPr>
              <a:t> marketing. </a:t>
            </a:r>
            <a:r>
              <a:rPr lang="en-US" sz="2000" dirty="0" err="1">
                <a:solidFill>
                  <a:schemeClr val="bg1"/>
                </a:solidFill>
              </a:rPr>
              <a:t>Có</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niềm</a:t>
            </a:r>
            <a:r>
              <a:rPr lang="en-US" sz="2000" dirty="0">
                <a:solidFill>
                  <a:schemeClr val="bg1"/>
                </a:solidFill>
              </a:rPr>
              <a:t> tin </a:t>
            </a:r>
            <a:r>
              <a:rPr lang="en-US" sz="2000" dirty="0" err="1">
                <a:solidFill>
                  <a:schemeClr val="bg1"/>
                </a:solidFill>
              </a:rPr>
              <a:t>từ</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nhà</a:t>
            </a:r>
            <a:r>
              <a:rPr lang="en-US" sz="2000" dirty="0">
                <a:solidFill>
                  <a:schemeClr val="bg1"/>
                </a:solidFill>
              </a:rPr>
              <a:t> </a:t>
            </a:r>
            <a:r>
              <a:rPr lang="en-US" sz="2000" dirty="0" err="1">
                <a:solidFill>
                  <a:schemeClr val="bg1"/>
                </a:solidFill>
              </a:rPr>
              <a:t>đầu</a:t>
            </a:r>
            <a:r>
              <a:rPr lang="en-US" sz="2000" dirty="0">
                <a:solidFill>
                  <a:schemeClr val="bg1"/>
                </a:solidFill>
              </a:rPr>
              <a:t> </a:t>
            </a:r>
            <a:r>
              <a:rPr lang="en-US" sz="2000" dirty="0" err="1">
                <a:solidFill>
                  <a:schemeClr val="bg1"/>
                </a:solidFill>
              </a:rPr>
              <a:t>tư</a:t>
            </a:r>
            <a:endParaRPr lang="fr-CA" sz="2000" b="1" dirty="0">
              <a:solidFill>
                <a:schemeClr val="bg1"/>
              </a:solidFill>
            </a:endParaRPr>
          </a:p>
          <a:p>
            <a:endParaRPr lang="fr-CA" sz="1200" b="1" dirty="0">
              <a:solidFill>
                <a:schemeClr val="bg1"/>
              </a:solidFill>
            </a:endParaRPr>
          </a:p>
        </p:txBody>
      </p:sp>
      <p:sp>
        <p:nvSpPr>
          <p:cNvPr id="8" name="ZoneTexte 25"/>
          <p:cNvSpPr txBox="1"/>
          <p:nvPr/>
        </p:nvSpPr>
        <p:spPr>
          <a:xfrm>
            <a:off x="6361181" y="1493642"/>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flipH="1">
            <a:off x="-3354388" y="0"/>
            <a:ext cx="9753600" cy="6858000"/>
          </a:xfrm>
          <a:prstGeom prst="parallelogram">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146" y="2365911"/>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99537" y="914400"/>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37568" y="2450431"/>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4722812" y="-18144"/>
            <a:ext cx="10820400" cy="6876143"/>
          </a:xfrm>
          <a:prstGeom prst="parallelogram">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73867" y="23622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56928" y="1003013"/>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effectLst>
                  <a:outerShdw blurRad="38100" dist="38100" dir="2700000" algn="tl">
                    <a:srgbClr val="000000">
                      <a:alpha val="43137"/>
                    </a:srgbClr>
                  </a:outerShdw>
                </a:effectLst>
              </a:rPr>
              <a:t>TIẾP CẬN HÀNG </a:t>
            </a:r>
            <a:r>
              <a:rPr lang="en-US" sz="3800" b="1" dirty="0" smtClean="0">
                <a:solidFill>
                  <a:schemeClr val="bg1"/>
                </a:solidFill>
                <a:effectLst>
                  <a:outerShdw blurRad="38100" dist="38100" dir="2700000" algn="tl">
                    <a:srgbClr val="000000">
                      <a:alpha val="43137"/>
                    </a:srgbClr>
                  </a:outerShdw>
                </a:effectLst>
              </a:rPr>
              <a:t>TRIỆU NG</a:t>
            </a:r>
            <a:r>
              <a:rPr lang="vi-VN" sz="3800" b="1" dirty="0">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426267" y="2428726"/>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438400"/>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990600"/>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latin typeface="Roboto" panose="02000000000000000000" pitchFamily="2" charset="0"/>
                <a:ea typeface="Roboto" panose="02000000000000000000" pitchFamily="2" charset="0"/>
              </a:rPr>
              <a:t>ĐỘ UY </a:t>
            </a:r>
            <a:r>
              <a:rPr lang="en-US" sz="3800" b="1" dirty="0"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0224" y="2620474"/>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88902" y="983218"/>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chemeClr val="bg1"/>
                </a:solidFill>
                <a:latin typeface="Roboto" panose="02000000000000000000" pitchFamily="2" charset="0"/>
                <a:ea typeface="Roboto" panose="02000000000000000000" pitchFamily="2" charset="0"/>
              </a:rPr>
              <a:t>TRÁNH BỊ CÁ VOI XẢ</a:t>
            </a:r>
          </a:p>
        </p:txBody>
      </p:sp>
      <p:sp>
        <p:nvSpPr>
          <p:cNvPr id="8" name="Rectangle 7"/>
          <p:cNvSpPr/>
          <p:nvPr/>
        </p:nvSpPr>
        <p:spPr>
          <a:xfrm>
            <a:off x="6615154" y="2359331"/>
            <a:ext cx="5544911" cy="1524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3021" y="2521166"/>
            <a:ext cx="5306697" cy="1200329"/>
          </a:xfrm>
          <a:prstGeom prst="rect">
            <a:avLst/>
          </a:prstGeom>
          <a:noFill/>
        </p:spPr>
        <p:txBody>
          <a:bodyPr wrap="square" lIns="0" tIns="0" rIns="0" bIns="0" rtlCol="0" anchor="t">
            <a:spAutoFit/>
          </a:bodyPr>
          <a:lstStyle/>
          <a:p>
            <a:r>
              <a:rPr lang="vi-VN" sz="2600" b="1" dirty="0">
                <a:solidFill>
                  <a:schemeClr val="bg1"/>
                </a:solidFill>
              </a:rPr>
              <a:t>IEO có thể giúp giảm thao túng giá</a:t>
            </a:r>
            <a:r>
              <a:rPr lang="en-US" sz="2600" b="1" dirty="0">
                <a:solidFill>
                  <a:schemeClr val="bg1"/>
                </a:solidFill>
              </a:rPr>
              <a:t> </a:t>
            </a:r>
            <a:r>
              <a:rPr lang="en-US" sz="2600" b="1" dirty="0" err="1">
                <a:solidFill>
                  <a:schemeClr val="bg1"/>
                </a:solidFill>
              </a:rPr>
              <a:t>từ</a:t>
            </a:r>
            <a:r>
              <a:rPr lang="en-US" sz="2600" b="1" dirty="0">
                <a:solidFill>
                  <a:schemeClr val="bg1"/>
                </a:solidFill>
              </a:rPr>
              <a:t> </a:t>
            </a:r>
            <a:r>
              <a:rPr lang="en-US" sz="2600" b="1" dirty="0" err="1">
                <a:solidFill>
                  <a:schemeClr val="bg1"/>
                </a:solidFill>
              </a:rPr>
              <a:t>các</a:t>
            </a:r>
            <a:r>
              <a:rPr lang="en-US" sz="2600" b="1" dirty="0">
                <a:solidFill>
                  <a:schemeClr val="bg1"/>
                </a:solidFill>
              </a:rPr>
              <a:t> “</a:t>
            </a:r>
            <a:r>
              <a:rPr lang="en-US" sz="2600" b="1" dirty="0" err="1">
                <a:solidFill>
                  <a:schemeClr val="bg1"/>
                </a:solidFill>
              </a:rPr>
              <a:t>cá</a:t>
            </a:r>
            <a:r>
              <a:rPr lang="en-US" sz="2600" b="1" dirty="0">
                <a:solidFill>
                  <a:schemeClr val="bg1"/>
                </a:solidFill>
              </a:rPr>
              <a:t> </a:t>
            </a:r>
            <a:r>
              <a:rPr lang="en-US" sz="2600" b="1" dirty="0" err="1">
                <a:solidFill>
                  <a:schemeClr val="bg1"/>
                </a:solidFill>
              </a:rPr>
              <a:t>voi</a:t>
            </a:r>
            <a:r>
              <a:rPr lang="en-US" sz="2600" b="1" dirty="0">
                <a:solidFill>
                  <a:schemeClr val="bg1"/>
                </a:solidFill>
              </a:rPr>
              <a:t>”, </a:t>
            </a:r>
            <a:r>
              <a:rPr lang="en-US" sz="2600" b="1" dirty="0" err="1">
                <a:solidFill>
                  <a:schemeClr val="bg1"/>
                </a:solidFill>
              </a:rPr>
              <a:t>tránh</a:t>
            </a:r>
            <a:r>
              <a:rPr lang="en-US" sz="2600" b="1" dirty="0">
                <a:solidFill>
                  <a:schemeClr val="bg1"/>
                </a:solidFill>
              </a:rPr>
              <a:t> </a:t>
            </a:r>
            <a:r>
              <a:rPr lang="en-US" sz="2600" b="1" dirty="0" err="1">
                <a:solidFill>
                  <a:schemeClr val="bg1"/>
                </a:solidFill>
              </a:rPr>
              <a:t>gây</a:t>
            </a:r>
            <a:r>
              <a:rPr lang="en-US" sz="2600" b="1" dirty="0">
                <a:solidFill>
                  <a:schemeClr val="bg1"/>
                </a:solidFill>
              </a:rPr>
              <a:t> </a:t>
            </a:r>
            <a:r>
              <a:rPr lang="en-US" sz="2600" b="1" dirty="0" err="1">
                <a:solidFill>
                  <a:schemeClr val="bg1"/>
                </a:solidFill>
              </a:rPr>
              <a:t>áp</a:t>
            </a:r>
            <a:r>
              <a:rPr lang="en-US" sz="2600" b="1" dirty="0">
                <a:solidFill>
                  <a:schemeClr val="bg1"/>
                </a:solidFill>
              </a:rPr>
              <a:t> </a:t>
            </a:r>
            <a:r>
              <a:rPr lang="en-US" sz="2600" b="1" dirty="0" err="1">
                <a:solidFill>
                  <a:schemeClr val="bg1"/>
                </a:solidFill>
              </a:rPr>
              <a:t>lực</a:t>
            </a:r>
            <a:r>
              <a:rPr lang="en-US" sz="2600" b="1" dirty="0">
                <a:solidFill>
                  <a:schemeClr val="bg1"/>
                </a:solidFill>
              </a:rPr>
              <a:t> </a:t>
            </a:r>
            <a:r>
              <a:rPr lang="en-US" sz="2600" b="1" dirty="0" err="1">
                <a:solidFill>
                  <a:schemeClr val="bg1"/>
                </a:solidFill>
              </a:rPr>
              <a:t>giảm</a:t>
            </a:r>
            <a:r>
              <a:rPr lang="en-US" sz="2600" b="1" dirty="0">
                <a:solidFill>
                  <a:schemeClr val="bg1"/>
                </a:solidFill>
              </a:rPr>
              <a:t> </a:t>
            </a:r>
            <a:r>
              <a:rPr lang="en-US" sz="2600" b="1" dirty="0" err="1">
                <a:solidFill>
                  <a:schemeClr val="bg1"/>
                </a:solidFill>
              </a:rPr>
              <a:t>giá</a:t>
            </a:r>
            <a:r>
              <a:rPr lang="en-US" sz="2600" b="1" dirty="0">
                <a:solidFill>
                  <a:schemeClr val="bg1"/>
                </a:solidFill>
              </a:rPr>
              <a:t>  </a:t>
            </a:r>
            <a:r>
              <a:rPr lang="en-US" sz="2600" b="1" dirty="0" err="1">
                <a:solidFill>
                  <a:schemeClr val="bg1"/>
                </a:solidFill>
              </a:rPr>
              <a:t>trên</a:t>
            </a:r>
            <a:r>
              <a:rPr lang="en-US" sz="2600" b="1" dirty="0">
                <a:solidFill>
                  <a:schemeClr val="bg1"/>
                </a:solidFill>
              </a:rPr>
              <a:t> </a:t>
            </a:r>
            <a:r>
              <a:rPr lang="en-US" sz="2600" b="1" dirty="0" err="1">
                <a:solidFill>
                  <a:schemeClr val="bg1"/>
                </a:solidFill>
              </a:rPr>
              <a:t>thị</a:t>
            </a:r>
            <a:r>
              <a:rPr lang="en-US" sz="2600" b="1" dirty="0">
                <a:solidFill>
                  <a:schemeClr val="bg1"/>
                </a:solidFill>
              </a:rPr>
              <a:t> </a:t>
            </a:r>
            <a:r>
              <a:rPr lang="en-US" sz="2600" b="1" dirty="0" err="1">
                <a:solidFill>
                  <a:schemeClr val="bg1"/>
                </a:solidFill>
              </a:rPr>
              <a:t>trường</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SÀN</a:t>
            </a:r>
            <a:r>
              <a:rPr lang="en-US" sz="4800" b="1" smtClean="0">
                <a:solidFill>
                  <a:schemeClr val="bg1"/>
                </a:solidFill>
              </a:rPr>
              <a:t> </a:t>
            </a:r>
            <a:r>
              <a:rPr lang="en-US" sz="4800" b="1">
                <a:solidFill>
                  <a:schemeClr val="bg1"/>
                </a:solidFill>
              </a:rPr>
              <a:t>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787355"/>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Thu hút ng</a:t>
            </a:r>
            <a:r>
              <a:rPr lang="vi-VN" sz="2400" b="1">
                <a:solidFill>
                  <a:schemeClr val="bg1"/>
                </a:solidFill>
              </a:rPr>
              <a:t>ườ</a:t>
            </a:r>
            <a:r>
              <a:rPr lang="en-US" sz="2400" b="1">
                <a:solidFill>
                  <a:schemeClr val="bg1"/>
                </a:solidFill>
              </a:rPr>
              <a:t>i dùng mới</a:t>
            </a:r>
          </a:p>
          <a:p>
            <a:pPr algn="l" defTabSz="1218987">
              <a:lnSpc>
                <a:spcPct val="150000"/>
              </a:lnSpc>
              <a:spcBef>
                <a:spcPct val="20000"/>
              </a:spcBef>
              <a:defRPr/>
            </a:pPr>
            <a:r>
              <a:rPr lang="vi-VN" sz="1400">
                <a:solidFill>
                  <a:schemeClr val="bg1"/>
                </a:solidFill>
              </a:rPr>
              <a:t>Có hàng </a:t>
            </a:r>
            <a:r>
              <a:rPr lang="en-US" sz="1400">
                <a:solidFill>
                  <a:schemeClr val="bg1"/>
                </a:solidFill>
              </a:rPr>
              <a:t>tră</a:t>
            </a:r>
            <a:r>
              <a:rPr lang="en-US" sz="1400" smtClean="0">
                <a:solidFill>
                  <a:schemeClr val="bg1"/>
                </a:solidFill>
              </a:rPr>
              <a:t>m </a:t>
            </a:r>
            <a:r>
              <a:rPr lang="vi-VN" sz="1400">
                <a:solidFill>
                  <a:schemeClr val="bg1"/>
                </a:solidFill>
              </a:rPr>
              <a:t>ngàn người dùng</a:t>
            </a:r>
            <a:r>
              <a:rPr lang="en-US" sz="1400">
                <a:solidFill>
                  <a:schemeClr val="bg1"/>
                </a:solidFill>
              </a:rPr>
              <a:t>.</a:t>
            </a:r>
            <a:r>
              <a:rPr lang="vi-VN" sz="1400">
                <a:solidFill>
                  <a:schemeClr val="bg1"/>
                </a:solidFill>
              </a:rPr>
              <a:t> Những người dùng này chưa đăng ký sàn của bạn – nhưng họ sẽ đăng ký khi bạn khởi chạy IEO.</a:t>
            </a:r>
            <a:endParaRPr lang="en-US" sz="1400" dirty="0">
              <a:solidFill>
                <a:schemeClr val="bg1"/>
              </a:solidFill>
            </a:endParaRPr>
          </a:p>
        </p:txBody>
      </p:sp>
      <p:sp>
        <p:nvSpPr>
          <p:cNvPr id="9" name="Text Placeholder 3"/>
          <p:cNvSpPr txBox="1">
            <a:spLocks/>
          </p:cNvSpPr>
          <p:nvPr/>
        </p:nvSpPr>
        <p:spPr>
          <a:xfrm>
            <a:off x="6246812" y="1787355"/>
            <a:ext cx="5715000" cy="124341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Marketing tốt</a:t>
            </a:r>
          </a:p>
          <a:p>
            <a:pPr algn="l" defTabSz="1218987">
              <a:lnSpc>
                <a:spcPct val="150000"/>
              </a:lnSpc>
              <a:spcBef>
                <a:spcPct val="20000"/>
              </a:spcBef>
              <a:defRPr/>
            </a:pPr>
            <a:r>
              <a:rPr lang="en-US" sz="1400">
                <a:solidFill>
                  <a:schemeClr val="bg1"/>
                </a:solidFill>
              </a:rPr>
              <a:t>Được các dự án quảng cáo IEO nhắc tới như một hình thức quảng bá miễn phí. Đi kèm với đó là chất lượng sàn tốt giúp tất cả có lợi.</a:t>
            </a:r>
            <a:endParaRPr lang="en-US" sz="1400" dirty="0">
              <a:solidFill>
                <a:schemeClr val="bg1"/>
              </a:solidFill>
            </a:endParaRPr>
          </a:p>
        </p:txBody>
      </p:sp>
      <p:sp>
        <p:nvSpPr>
          <p:cNvPr id="10" name="Text Placeholder 3"/>
          <p:cNvSpPr txBox="1">
            <a:spLocks/>
          </p:cNvSpPr>
          <p:nvPr/>
        </p:nvSpPr>
        <p:spPr>
          <a:xfrm>
            <a:off x="6246812" y="4129399"/>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Thêm chi phí</a:t>
            </a:r>
          </a:p>
          <a:p>
            <a:pPr algn="l" defTabSz="1218987">
              <a:lnSpc>
                <a:spcPct val="150000"/>
              </a:lnSpc>
              <a:spcBef>
                <a:spcPct val="20000"/>
              </a:spcBef>
              <a:defRPr/>
            </a:pPr>
            <a:r>
              <a:rPr lang="vi-VN" sz="1400">
                <a:solidFill>
                  <a:schemeClr val="bg1"/>
                </a:solidFill>
              </a:rPr>
              <a:t>IEO là một cách tuyệt vời để tăng thêm phí giao dịch trên sàn giao dịch. </a:t>
            </a:r>
            <a:r>
              <a:rPr lang="en-US" sz="1400">
                <a:solidFill>
                  <a:schemeClr val="bg1"/>
                </a:solidFill>
              </a:rPr>
              <a:t>Ngoài ra s</a:t>
            </a:r>
            <a:r>
              <a:rPr lang="vi-VN" sz="1400">
                <a:solidFill>
                  <a:schemeClr val="bg1"/>
                </a:solidFill>
              </a:rPr>
              <a:t>àn cũng tính phí cho các startup</a:t>
            </a:r>
            <a:r>
              <a:rPr lang="en-US" sz="1400">
                <a:solidFill>
                  <a:schemeClr val="bg1"/>
                </a:solidFill>
              </a:rPr>
              <a:t> đã được kiểm duyệt</a:t>
            </a:r>
            <a:r>
              <a:rPr lang="vi-VN" sz="1400">
                <a:solidFill>
                  <a:schemeClr val="bg1"/>
                </a:solidFill>
              </a:rPr>
              <a:t>.</a:t>
            </a:r>
            <a:endParaRPr lang="en-US" sz="1400" dirty="0">
              <a:solidFill>
                <a:schemeClr val="bg1"/>
              </a:solidFill>
            </a:endParaRPr>
          </a:p>
        </p:txBody>
      </p:sp>
      <p:sp>
        <p:nvSpPr>
          <p:cNvPr id="11" name="Text Placeholder 3"/>
          <p:cNvSpPr txBox="1">
            <a:spLocks/>
          </p:cNvSpPr>
          <p:nvPr/>
        </p:nvSpPr>
        <p:spPr>
          <a:xfrm>
            <a:off x="427797" y="4129400"/>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Coin sàn t</a:t>
            </a:r>
            <a:r>
              <a:rPr lang="vi-VN" sz="2400" b="1">
                <a:solidFill>
                  <a:schemeClr val="bg1"/>
                </a:solidFill>
              </a:rPr>
              <a:t>ăn</a:t>
            </a:r>
            <a:r>
              <a:rPr lang="en-US" sz="2400" b="1">
                <a:solidFill>
                  <a:schemeClr val="bg1"/>
                </a:solidFill>
              </a:rPr>
              <a:t>g</a:t>
            </a:r>
          </a:p>
          <a:p>
            <a:pPr algn="l" defTabSz="1218987">
              <a:lnSpc>
                <a:spcPct val="150000"/>
              </a:lnSpc>
              <a:spcBef>
                <a:spcPct val="20000"/>
              </a:spcBef>
              <a:defRPr/>
            </a:pPr>
            <a:r>
              <a:rPr lang="en-US" sz="1400">
                <a:solidFill>
                  <a:schemeClr val="bg1"/>
                </a:solidFill>
              </a:rPr>
              <a:t>Coin sàn được list như một hình thức mua bán. Sự thành công của </a:t>
            </a:r>
            <a:r>
              <a:rPr lang="vi-VN" sz="1400">
                <a:solidFill>
                  <a:schemeClr val="bg1"/>
                </a:solidFill>
              </a:rPr>
              <a:t>đợt IEO</a:t>
            </a:r>
            <a:r>
              <a:rPr lang="en-US" sz="1400">
                <a:solidFill>
                  <a:schemeClr val="bg1"/>
                </a:solidFill>
              </a:rPr>
              <a:t> giúp </a:t>
            </a:r>
            <a:r>
              <a:rPr lang="vi-VN" sz="1400">
                <a:solidFill>
                  <a:schemeClr val="bg1"/>
                </a:solidFill>
              </a:rPr>
              <a:t>giá coin </a:t>
            </a:r>
            <a:r>
              <a:rPr lang="en-US" sz="1400">
                <a:solidFill>
                  <a:schemeClr val="bg1"/>
                </a:solidFill>
              </a:rPr>
              <a:t>sàn được</a:t>
            </a:r>
            <a:r>
              <a:rPr lang="vi-VN" sz="1400">
                <a:solidFill>
                  <a:schemeClr val="bg1"/>
                </a:solidFill>
              </a:rPr>
              <a:t> hưởng lợi</a:t>
            </a:r>
            <a:endParaRPr lang="en-US" sz="1400" dirty="0">
              <a:solidFill>
                <a:schemeClr val="bg1"/>
              </a:solidFill>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SÀN KHI </a:t>
            </a:r>
            <a:r>
              <a:rPr lang="en-US" sz="4800" b="1" smtClean="0">
                <a:solidFill>
                  <a:schemeClr val="bg1"/>
                </a:solidFill>
              </a:rPr>
              <a:t>TRIỂN KHAI IEO</a:t>
            </a:r>
            <a:endParaRPr lang="en-US" sz="4800" b="1" dirty="0">
              <a:solidFill>
                <a:schemeClr val="bg1"/>
              </a:solidFill>
            </a:endParaRPr>
          </a:p>
        </p:txBody>
      </p:sp>
      <p:sp>
        <p:nvSpPr>
          <p:cNvPr id="12" name="Text Placeholder 44"/>
          <p:cNvSpPr txBox="1">
            <a:spLocks/>
          </p:cNvSpPr>
          <p:nvPr/>
        </p:nvSpPr>
        <p:spPr>
          <a:xfrm>
            <a:off x="150812" y="1248637"/>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13" name="Text Placeholder 44"/>
          <p:cNvSpPr txBox="1">
            <a:spLocks/>
          </p:cNvSpPr>
          <p:nvPr/>
        </p:nvSpPr>
        <p:spPr>
          <a:xfrm>
            <a:off x="150812" y="2997686"/>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14" name="Text Placeholder 44"/>
          <p:cNvSpPr txBox="1">
            <a:spLocks/>
          </p:cNvSpPr>
          <p:nvPr/>
        </p:nvSpPr>
        <p:spPr>
          <a:xfrm>
            <a:off x="150812" y="4934333"/>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pic>
        <p:nvPicPr>
          <p:cNvPr id="6" name="Picture Placeholder 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1167" b="1167"/>
          <a:stretch>
            <a:fillRect/>
          </a:stretch>
        </p:blipFill>
        <p:spPr>
          <a:xfrm>
            <a:off x="4941888" y="1447800"/>
            <a:ext cx="9839325" cy="5410200"/>
          </a:xfrm>
          <a:blipFill>
            <a:blip r:embed="rId4"/>
            <a:stretch>
              <a:fillRect/>
            </a:stretch>
          </a:blip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3196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77627" y="1438928"/>
            <a:ext cx="2607445" cy="1379843"/>
          </a:xfrm>
          <a:prstGeom prst="rect">
            <a:avLst/>
          </a:prstGeom>
          <a:noFill/>
          <a:ln>
            <a:noFill/>
          </a:ln>
        </p:spPr>
        <p:txBody>
          <a:bodyPr wrap="square" lIns="121899" tIns="60949" rIns="121899" bIns="60949" rtlCol="0" anchor="ctr">
            <a:spAutoFit/>
          </a:bodyPr>
          <a:lstStyle/>
          <a:p>
            <a:pPr>
              <a:lnSpc>
                <a:spcPct val="150000"/>
              </a:lnSpc>
            </a:pPr>
            <a:r>
              <a:rPr lang="vi-VN" sz="1400">
                <a:solidFill>
                  <a:schemeClr val="bg1"/>
                </a:solidFill>
              </a:rPr>
              <a:t>Ngày mở bán: </a:t>
            </a:r>
            <a:r>
              <a:rPr lang="en-US" sz="1400">
                <a:solidFill>
                  <a:schemeClr val="bg1"/>
                </a:solidFill>
              </a:rPr>
              <a:t>12</a:t>
            </a:r>
            <a:r>
              <a:rPr lang="vi-VN" sz="1400">
                <a:solidFill>
                  <a:schemeClr val="bg1"/>
                </a:solidFill>
              </a:rPr>
              <a:t>/0</a:t>
            </a:r>
            <a:r>
              <a:rPr lang="en-US" sz="1400">
                <a:solidFill>
                  <a:schemeClr val="bg1"/>
                </a:solidFill>
              </a:rPr>
              <a:t>6</a:t>
            </a:r>
            <a:r>
              <a:rPr lang="vi-VN" sz="1400">
                <a:solidFill>
                  <a:schemeClr val="bg1"/>
                </a:solidFill>
              </a:rPr>
              <a:t> </a:t>
            </a:r>
            <a:endParaRPr lang="en-US" sz="1400">
              <a:solidFill>
                <a:schemeClr val="bg1"/>
              </a:solidFill>
            </a:endParaRPr>
          </a:p>
          <a:p>
            <a:pPr>
              <a:lnSpc>
                <a:spcPct val="150000"/>
              </a:lnSpc>
            </a:pPr>
            <a:r>
              <a:rPr lang="vi-VN" sz="1400">
                <a:solidFill>
                  <a:schemeClr val="bg1"/>
                </a:solidFill>
              </a:rPr>
              <a:t>Mã: </a:t>
            </a:r>
            <a:r>
              <a:rPr lang="en-US" sz="1400">
                <a:solidFill>
                  <a:schemeClr val="bg1"/>
                </a:solidFill>
              </a:rPr>
              <a:t>PERL</a:t>
            </a:r>
            <a:r>
              <a:rPr lang="vi-VN" sz="1400">
                <a:solidFill>
                  <a:schemeClr val="bg1"/>
                </a:solidFill>
              </a:rPr>
              <a:t> </a:t>
            </a:r>
            <a:endParaRPr lang="en-US" sz="1400">
              <a:solidFill>
                <a:schemeClr val="bg1"/>
              </a:solidFill>
            </a:endParaRPr>
          </a:p>
          <a:p>
            <a:pPr>
              <a:lnSpc>
                <a:spcPct val="150000"/>
              </a:lnSpc>
            </a:pPr>
            <a:r>
              <a:rPr lang="vi-VN" sz="1400">
                <a:solidFill>
                  <a:schemeClr val="bg1"/>
                </a:solidFill>
              </a:rPr>
              <a:t>Token type:</a:t>
            </a:r>
            <a:r>
              <a:rPr lang="en-US" sz="1400">
                <a:solidFill>
                  <a:schemeClr val="bg1"/>
                </a:solidFill>
              </a:rPr>
              <a:t> ERC-20</a:t>
            </a:r>
            <a:r>
              <a:rPr lang="vi-VN" sz="1400">
                <a:solidFill>
                  <a:schemeClr val="bg1"/>
                </a:solidFill>
              </a:rPr>
              <a:t> </a:t>
            </a:r>
            <a:endParaRPr lang="en-US" sz="1400">
              <a:solidFill>
                <a:schemeClr val="bg1"/>
              </a:solidFill>
            </a:endParaRPr>
          </a:p>
          <a:p>
            <a:pPr>
              <a:lnSpc>
                <a:spcPct val="150000"/>
              </a:lnSpc>
            </a:pPr>
            <a:r>
              <a:rPr lang="vi-VN" sz="1400">
                <a:solidFill>
                  <a:schemeClr val="bg1"/>
                </a:solidFill>
              </a:rPr>
              <a:t>Giá IEO: </a:t>
            </a:r>
            <a:r>
              <a:rPr lang="en-US" sz="1400">
                <a:solidFill>
                  <a:schemeClr val="bg1"/>
                </a:solidFill>
              </a:rPr>
              <a:t>1 PERL = 0,06 USD</a:t>
            </a:r>
            <a:endParaRPr lang="en-US" sz="1400" dirty="0">
              <a:solidFill>
                <a:schemeClr val="bg1"/>
              </a:solidFill>
            </a:endParaRPr>
          </a:p>
        </p:txBody>
      </p:sp>
      <p:sp>
        <p:nvSpPr>
          <p:cNvPr id="14" name="TextBox 13"/>
          <p:cNvSpPr txBox="1"/>
          <p:nvPr/>
        </p:nvSpPr>
        <p:spPr>
          <a:xfrm>
            <a:off x="71746" y="3276695"/>
            <a:ext cx="2524125" cy="984863"/>
          </a:xfrm>
          <a:prstGeom prst="rect">
            <a:avLst/>
          </a:prstGeom>
          <a:noFill/>
          <a:ln>
            <a:noFill/>
          </a:ln>
        </p:spPr>
        <p:txBody>
          <a:bodyPr wrap="square" lIns="121899" tIns="60949" rIns="121899" bIns="60949" rtlCol="0" anchor="ctr">
            <a:spAutoFit/>
          </a:bodyPr>
          <a:lstStyle/>
          <a:p>
            <a:r>
              <a:rPr lang="vi-VN" sz="1400">
                <a:solidFill>
                  <a:schemeClr val="bg1"/>
                </a:solidFill>
              </a:rPr>
              <a:t>Ngày mở bán: </a:t>
            </a:r>
            <a:r>
              <a:rPr lang="en-US" sz="1400">
                <a:solidFill>
                  <a:schemeClr val="bg1"/>
                </a:solidFill>
              </a:rPr>
              <a:t>12</a:t>
            </a:r>
            <a:r>
              <a:rPr lang="vi-VN" sz="1400">
                <a:solidFill>
                  <a:schemeClr val="bg1"/>
                </a:solidFill>
              </a:rPr>
              <a:t>/0</a:t>
            </a:r>
            <a:r>
              <a:rPr lang="en-US" sz="1400">
                <a:solidFill>
                  <a:schemeClr val="bg1"/>
                </a:solidFill>
              </a:rPr>
              <a:t>6</a:t>
            </a:r>
            <a:r>
              <a:rPr lang="vi-VN" sz="1400">
                <a:solidFill>
                  <a:schemeClr val="bg1"/>
                </a:solidFill>
              </a:rPr>
              <a:t> </a:t>
            </a:r>
            <a:endParaRPr lang="en-US" sz="1400">
              <a:solidFill>
                <a:schemeClr val="bg1"/>
              </a:solidFill>
            </a:endParaRPr>
          </a:p>
          <a:p>
            <a:r>
              <a:rPr lang="vi-VN" sz="1400">
                <a:solidFill>
                  <a:schemeClr val="bg1"/>
                </a:solidFill>
              </a:rPr>
              <a:t>Mã: </a:t>
            </a:r>
            <a:r>
              <a:rPr lang="en-US" sz="1400">
                <a:solidFill>
                  <a:schemeClr val="bg1"/>
                </a:solidFill>
              </a:rPr>
              <a:t>ONE</a:t>
            </a:r>
          </a:p>
          <a:p>
            <a:r>
              <a:rPr lang="vi-VN" sz="1400">
                <a:solidFill>
                  <a:schemeClr val="bg1"/>
                </a:solidFill>
              </a:rPr>
              <a:t>Loại token: </a:t>
            </a:r>
            <a:r>
              <a:rPr lang="en-US" sz="1400">
                <a:solidFill>
                  <a:schemeClr val="bg1"/>
                </a:solidFill>
              </a:rPr>
              <a:t>BEP</a:t>
            </a:r>
          </a:p>
          <a:p>
            <a:r>
              <a:rPr lang="vi-VN" sz="1400">
                <a:solidFill>
                  <a:schemeClr val="bg1"/>
                </a:solidFill>
              </a:rPr>
              <a:t>Giá IEO: 1 </a:t>
            </a:r>
            <a:r>
              <a:rPr lang="en-US" sz="1400">
                <a:solidFill>
                  <a:schemeClr val="bg1"/>
                </a:solidFill>
              </a:rPr>
              <a:t>ONE</a:t>
            </a:r>
            <a:r>
              <a:rPr lang="vi-VN" sz="1400">
                <a:solidFill>
                  <a:schemeClr val="bg1"/>
                </a:solidFill>
              </a:rPr>
              <a:t> = </a:t>
            </a:r>
            <a:r>
              <a:rPr lang="en-US" sz="1400">
                <a:solidFill>
                  <a:schemeClr val="bg1"/>
                </a:solidFill>
              </a:rPr>
              <a:t>0.0065</a:t>
            </a:r>
            <a:r>
              <a:rPr lang="vi-VN" sz="1400">
                <a:solidFill>
                  <a:schemeClr val="bg1"/>
                </a:solidFill>
              </a:rPr>
              <a:t> USD</a:t>
            </a:r>
            <a:endParaRPr lang="en-US" sz="1400" dirty="0">
              <a:solidFill>
                <a:schemeClr val="bg1"/>
              </a:solidFill>
            </a:endParaRPr>
          </a:p>
        </p:txBody>
      </p:sp>
      <p:sp>
        <p:nvSpPr>
          <p:cNvPr id="15" name="TextBox 14"/>
          <p:cNvSpPr txBox="1"/>
          <p:nvPr/>
        </p:nvSpPr>
        <p:spPr>
          <a:xfrm>
            <a:off x="97838" y="4877214"/>
            <a:ext cx="2524125" cy="1200306"/>
          </a:xfrm>
          <a:prstGeom prst="rect">
            <a:avLst/>
          </a:prstGeom>
          <a:noFill/>
          <a:ln>
            <a:noFill/>
          </a:ln>
        </p:spPr>
        <p:txBody>
          <a:bodyPr wrap="square" lIns="121899" tIns="60949" rIns="121899" bIns="60949" rtlCol="0" anchor="ctr">
            <a:spAutoFit/>
          </a:bodyPr>
          <a:lstStyle/>
          <a:p>
            <a:r>
              <a:rPr lang="vi-VN" sz="1400">
                <a:solidFill>
                  <a:schemeClr val="bg1"/>
                </a:solidFill>
              </a:rPr>
              <a:t>Ngày mở bán: 1</a:t>
            </a:r>
            <a:r>
              <a:rPr lang="en-US" sz="1400">
                <a:solidFill>
                  <a:schemeClr val="bg1"/>
                </a:solidFill>
              </a:rPr>
              <a:t>8</a:t>
            </a:r>
            <a:r>
              <a:rPr lang="vi-VN" sz="1400">
                <a:solidFill>
                  <a:schemeClr val="bg1"/>
                </a:solidFill>
              </a:rPr>
              <a:t>/0</a:t>
            </a:r>
            <a:r>
              <a:rPr lang="en-US" sz="1400">
                <a:solidFill>
                  <a:schemeClr val="bg1"/>
                </a:solidFill>
              </a:rPr>
              <a:t>2</a:t>
            </a:r>
            <a:r>
              <a:rPr lang="vi-VN" sz="1400">
                <a:solidFill>
                  <a:schemeClr val="bg1"/>
                </a:solidFill>
              </a:rPr>
              <a:t> </a:t>
            </a:r>
            <a:endParaRPr lang="en-US" sz="1400">
              <a:solidFill>
                <a:schemeClr val="bg1"/>
              </a:solidFill>
            </a:endParaRPr>
          </a:p>
          <a:p>
            <a:r>
              <a:rPr lang="vi-VN" sz="1400">
                <a:solidFill>
                  <a:schemeClr val="bg1"/>
                </a:solidFill>
              </a:rPr>
              <a:t>Mã: </a:t>
            </a:r>
            <a:r>
              <a:rPr lang="en-US" sz="1400">
                <a:solidFill>
                  <a:schemeClr val="bg1"/>
                </a:solidFill>
              </a:rPr>
              <a:t>BTT</a:t>
            </a:r>
            <a:r>
              <a:rPr lang="vi-VN" sz="1400">
                <a:solidFill>
                  <a:schemeClr val="bg1"/>
                </a:solidFill>
              </a:rPr>
              <a:t> </a:t>
            </a:r>
            <a:endParaRPr lang="en-US" sz="1400">
              <a:solidFill>
                <a:schemeClr val="bg1"/>
              </a:solidFill>
            </a:endParaRPr>
          </a:p>
          <a:p>
            <a:r>
              <a:rPr lang="vi-VN" sz="1400">
                <a:solidFill>
                  <a:schemeClr val="bg1"/>
                </a:solidFill>
              </a:rPr>
              <a:t>Loại token: ERC</a:t>
            </a:r>
            <a:r>
              <a:rPr lang="en-US" sz="1400">
                <a:solidFill>
                  <a:schemeClr val="bg1"/>
                </a:solidFill>
              </a:rPr>
              <a:t>-</a:t>
            </a:r>
            <a:r>
              <a:rPr lang="vi-VN" sz="1400">
                <a:solidFill>
                  <a:schemeClr val="bg1"/>
                </a:solidFill>
              </a:rPr>
              <a:t>20 </a:t>
            </a:r>
            <a:endParaRPr lang="en-US" sz="1400">
              <a:solidFill>
                <a:schemeClr val="bg1"/>
              </a:solidFill>
            </a:endParaRPr>
          </a:p>
          <a:p>
            <a:r>
              <a:rPr lang="vi-VN" sz="1400">
                <a:solidFill>
                  <a:schemeClr val="bg1"/>
                </a:solidFill>
              </a:rPr>
              <a:t>Giá IEO: </a:t>
            </a:r>
            <a:endParaRPr lang="en-US" sz="1400" smtClean="0">
              <a:solidFill>
                <a:schemeClr val="bg1"/>
              </a:solidFill>
            </a:endParaRPr>
          </a:p>
          <a:p>
            <a:r>
              <a:rPr lang="vi-VN" sz="1400" smtClean="0">
                <a:solidFill>
                  <a:schemeClr val="bg1"/>
                </a:solidFill>
              </a:rPr>
              <a:t>1 </a:t>
            </a:r>
            <a:r>
              <a:rPr lang="en-US" sz="1400">
                <a:solidFill>
                  <a:schemeClr val="bg1"/>
                </a:solidFill>
              </a:rPr>
              <a:t>BTT</a:t>
            </a:r>
            <a:r>
              <a:rPr lang="vi-VN" sz="1400">
                <a:solidFill>
                  <a:schemeClr val="bg1"/>
                </a:solidFill>
              </a:rPr>
              <a:t> = 0.000177</a:t>
            </a:r>
            <a:r>
              <a:rPr lang="en-US" sz="1400">
                <a:solidFill>
                  <a:schemeClr val="bg1"/>
                </a:solidFill>
              </a:rPr>
              <a:t> USD</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293706"/>
            <a:ext cx="2649730" cy="1200306"/>
          </a:xfrm>
          <a:prstGeom prst="rect">
            <a:avLst/>
          </a:prstGeom>
          <a:noFill/>
          <a:ln>
            <a:noFill/>
          </a:ln>
        </p:spPr>
        <p:txBody>
          <a:bodyPr wrap="square" lIns="121899" tIns="60949" rIns="121899" bIns="60949" rtlCol="0" anchor="ctr">
            <a:spAutoFit/>
          </a:bodyPr>
          <a:lstStyle/>
          <a:p>
            <a:r>
              <a:rPr lang="vi-VN" sz="1400">
                <a:solidFill>
                  <a:schemeClr val="bg1"/>
                </a:solidFill>
              </a:rPr>
              <a:t>Ngày mở bán: 1</a:t>
            </a:r>
            <a:r>
              <a:rPr lang="en-US" sz="1400">
                <a:solidFill>
                  <a:schemeClr val="bg1"/>
                </a:solidFill>
              </a:rPr>
              <a:t>5/08</a:t>
            </a:r>
          </a:p>
          <a:p>
            <a:r>
              <a:rPr lang="vi-VN" sz="1400">
                <a:solidFill>
                  <a:schemeClr val="bg1"/>
                </a:solidFill>
              </a:rPr>
              <a:t>Mã: </a:t>
            </a:r>
            <a:r>
              <a:rPr lang="en-US" sz="1400">
                <a:solidFill>
                  <a:schemeClr val="bg1"/>
                </a:solidFill>
              </a:rPr>
              <a:t>WIN</a:t>
            </a:r>
            <a:r>
              <a:rPr lang="vi-VN" sz="1400">
                <a:solidFill>
                  <a:schemeClr val="bg1"/>
                </a:solidFill>
              </a:rPr>
              <a:t> </a:t>
            </a:r>
            <a:endParaRPr lang="en-US" sz="1400">
              <a:solidFill>
                <a:schemeClr val="bg1"/>
              </a:solidFill>
            </a:endParaRPr>
          </a:p>
          <a:p>
            <a:r>
              <a:rPr lang="vi-VN" sz="1400">
                <a:solidFill>
                  <a:schemeClr val="bg1"/>
                </a:solidFill>
              </a:rPr>
              <a:t>Loại token: </a:t>
            </a:r>
            <a:r>
              <a:rPr lang="en-US" sz="1400">
                <a:solidFill>
                  <a:schemeClr val="bg1"/>
                </a:solidFill>
              </a:rPr>
              <a:t>BEP2, TRC20</a:t>
            </a:r>
            <a:r>
              <a:rPr lang="vi-VN" sz="1400">
                <a:solidFill>
                  <a:schemeClr val="bg1"/>
                </a:solidFill>
              </a:rPr>
              <a:t> </a:t>
            </a:r>
            <a:endParaRPr lang="en-US" sz="1400">
              <a:solidFill>
                <a:schemeClr val="bg1"/>
              </a:solidFill>
            </a:endParaRPr>
          </a:p>
          <a:p>
            <a:r>
              <a:rPr lang="vi-VN" sz="1400">
                <a:solidFill>
                  <a:schemeClr val="bg1"/>
                </a:solidFill>
              </a:rPr>
              <a:t>Giá IEO: </a:t>
            </a:r>
            <a:endParaRPr lang="en-US" sz="1400" smtClean="0">
              <a:solidFill>
                <a:schemeClr val="bg1"/>
              </a:solidFill>
            </a:endParaRPr>
          </a:p>
          <a:p>
            <a:r>
              <a:rPr lang="vi-VN" sz="1400" smtClean="0">
                <a:solidFill>
                  <a:schemeClr val="bg1"/>
                </a:solidFill>
              </a:rPr>
              <a:t>1 </a:t>
            </a:r>
            <a:r>
              <a:rPr lang="en-US" sz="1400">
                <a:solidFill>
                  <a:schemeClr val="bg1"/>
                </a:solidFill>
              </a:rPr>
              <a:t>WIN</a:t>
            </a:r>
            <a:r>
              <a:rPr lang="vi-VN" sz="1400">
                <a:solidFill>
                  <a:schemeClr val="bg1"/>
                </a:solidFill>
              </a:rPr>
              <a:t> = </a:t>
            </a:r>
            <a:r>
              <a:rPr lang="en-US" sz="1400">
                <a:solidFill>
                  <a:schemeClr val="bg1"/>
                </a:solidFill>
              </a:rPr>
              <a:t>0.00006673</a:t>
            </a:r>
            <a:r>
              <a:rPr lang="vi-VN" sz="1400">
                <a:solidFill>
                  <a:schemeClr val="bg1"/>
                </a:solidFill>
              </a:rPr>
              <a:t> </a:t>
            </a:r>
            <a:r>
              <a:rPr lang="en-US" sz="1400">
                <a:solidFill>
                  <a:schemeClr val="bg1"/>
                </a:solidFill>
              </a:rPr>
              <a:t>USD</a:t>
            </a:r>
            <a:endParaRPr lang="en-US" sz="1400" dirty="0">
              <a:solidFill>
                <a:schemeClr val="bg1"/>
              </a:solidFill>
            </a:endParaRPr>
          </a:p>
        </p:txBody>
      </p:sp>
      <p:sp>
        <p:nvSpPr>
          <p:cNvPr id="17" name="TextBox 16"/>
          <p:cNvSpPr txBox="1"/>
          <p:nvPr/>
        </p:nvSpPr>
        <p:spPr>
          <a:xfrm>
            <a:off x="9436548" y="3064486"/>
            <a:ext cx="2518658" cy="1200306"/>
          </a:xfrm>
          <a:prstGeom prst="rect">
            <a:avLst/>
          </a:prstGeom>
          <a:noFill/>
          <a:ln>
            <a:noFill/>
          </a:ln>
        </p:spPr>
        <p:txBody>
          <a:bodyPr wrap="square" lIns="121899" tIns="60949" rIns="121899" bIns="60949" rtlCol="0" anchor="ctr">
            <a:spAutoFit/>
          </a:bodyPr>
          <a:lstStyle/>
          <a:p>
            <a:r>
              <a:rPr lang="vi-VN" sz="1400">
                <a:solidFill>
                  <a:schemeClr val="bg1"/>
                </a:solidFill>
              </a:rPr>
              <a:t>Ngày mở bán: 1</a:t>
            </a:r>
            <a:r>
              <a:rPr lang="en-US" sz="1400">
                <a:solidFill>
                  <a:schemeClr val="bg1"/>
                </a:solidFill>
              </a:rPr>
              <a:t>7/07</a:t>
            </a:r>
          </a:p>
          <a:p>
            <a:r>
              <a:rPr lang="vi-VN" sz="1400">
                <a:solidFill>
                  <a:schemeClr val="bg1"/>
                </a:solidFill>
              </a:rPr>
              <a:t>Mã: </a:t>
            </a:r>
            <a:r>
              <a:rPr lang="en-US" sz="1400">
                <a:solidFill>
                  <a:schemeClr val="bg1"/>
                </a:solidFill>
              </a:rPr>
              <a:t>ERD</a:t>
            </a:r>
          </a:p>
          <a:p>
            <a:r>
              <a:rPr lang="vi-VN" sz="1400">
                <a:solidFill>
                  <a:schemeClr val="bg1"/>
                </a:solidFill>
              </a:rPr>
              <a:t>Loại token: </a:t>
            </a:r>
            <a:r>
              <a:rPr lang="en-US" sz="1400">
                <a:solidFill>
                  <a:schemeClr val="bg1"/>
                </a:solidFill>
              </a:rPr>
              <a:t>BEP2</a:t>
            </a:r>
          </a:p>
          <a:p>
            <a:r>
              <a:rPr lang="vi-VN" sz="1400">
                <a:solidFill>
                  <a:schemeClr val="bg1"/>
                </a:solidFill>
              </a:rPr>
              <a:t>Giá IEO: </a:t>
            </a:r>
            <a:endParaRPr lang="en-US" sz="1400" smtClean="0">
              <a:solidFill>
                <a:schemeClr val="bg1"/>
              </a:solidFill>
            </a:endParaRPr>
          </a:p>
          <a:p>
            <a:r>
              <a:rPr lang="vi-VN" sz="1400" smtClean="0">
                <a:solidFill>
                  <a:schemeClr val="bg1"/>
                </a:solidFill>
              </a:rPr>
              <a:t>1 </a:t>
            </a:r>
            <a:r>
              <a:rPr lang="en-US" sz="1400">
                <a:solidFill>
                  <a:schemeClr val="bg1"/>
                </a:solidFill>
              </a:rPr>
              <a:t>ERD</a:t>
            </a:r>
            <a:r>
              <a:rPr lang="vi-VN" sz="1400">
                <a:solidFill>
                  <a:schemeClr val="bg1"/>
                </a:solidFill>
              </a:rPr>
              <a:t> = </a:t>
            </a:r>
            <a:r>
              <a:rPr lang="en-US" sz="1400">
                <a:solidFill>
                  <a:schemeClr val="bg1"/>
                </a:solidFill>
              </a:rPr>
              <a:t>0.00065 </a:t>
            </a:r>
            <a:r>
              <a:rPr lang="vi-VN" sz="1400">
                <a:solidFill>
                  <a:schemeClr val="bg1"/>
                </a:solidFill>
              </a:rPr>
              <a:t> </a:t>
            </a:r>
            <a:r>
              <a:rPr lang="en-US" sz="1400">
                <a:solidFill>
                  <a:schemeClr val="bg1"/>
                </a:solidFill>
              </a:rPr>
              <a:t>USD</a:t>
            </a:r>
            <a:endParaRPr lang="en-US" sz="1400" dirty="0">
              <a:solidFill>
                <a:schemeClr val="bg1"/>
              </a:solidFill>
            </a:endParaRPr>
          </a:p>
        </p:txBody>
      </p:sp>
      <p:sp>
        <p:nvSpPr>
          <p:cNvPr id="18" name="TextBox 17"/>
          <p:cNvSpPr txBox="1"/>
          <p:nvPr/>
        </p:nvSpPr>
        <p:spPr>
          <a:xfrm>
            <a:off x="9446169" y="4870049"/>
            <a:ext cx="2630488" cy="1200306"/>
          </a:xfrm>
          <a:prstGeom prst="rect">
            <a:avLst/>
          </a:prstGeom>
          <a:noFill/>
          <a:ln>
            <a:noFill/>
          </a:ln>
        </p:spPr>
        <p:txBody>
          <a:bodyPr wrap="square" lIns="121899" tIns="60949" rIns="121899" bIns="60949" rtlCol="0" anchor="ctr">
            <a:spAutoFit/>
          </a:bodyPr>
          <a:lstStyle/>
          <a:p>
            <a:r>
              <a:rPr lang="vi-VN" sz="1400">
                <a:solidFill>
                  <a:schemeClr val="bg1"/>
                </a:solidFill>
              </a:rPr>
              <a:t>Ngày mở bán: 1</a:t>
            </a:r>
            <a:r>
              <a:rPr lang="en-US" sz="1400">
                <a:solidFill>
                  <a:schemeClr val="bg1"/>
                </a:solidFill>
              </a:rPr>
              <a:t>0/05</a:t>
            </a:r>
          </a:p>
          <a:p>
            <a:r>
              <a:rPr lang="vi-VN" sz="1400">
                <a:solidFill>
                  <a:schemeClr val="bg1"/>
                </a:solidFill>
              </a:rPr>
              <a:t>Mã: </a:t>
            </a:r>
            <a:r>
              <a:rPr lang="en-US" sz="1400">
                <a:solidFill>
                  <a:schemeClr val="bg1"/>
                </a:solidFill>
              </a:rPr>
              <a:t>MATIC</a:t>
            </a:r>
          </a:p>
          <a:p>
            <a:r>
              <a:rPr lang="vi-VN" sz="1400">
                <a:solidFill>
                  <a:schemeClr val="bg1"/>
                </a:solidFill>
              </a:rPr>
              <a:t>Loại token: </a:t>
            </a:r>
            <a:r>
              <a:rPr lang="en-US" sz="1400">
                <a:solidFill>
                  <a:schemeClr val="bg1"/>
                </a:solidFill>
              </a:rPr>
              <a:t>ERC-20</a:t>
            </a:r>
          </a:p>
          <a:p>
            <a:r>
              <a:rPr lang="vi-VN" sz="1400">
                <a:solidFill>
                  <a:schemeClr val="bg1"/>
                </a:solidFill>
              </a:rPr>
              <a:t>Giá IEO: </a:t>
            </a:r>
            <a:endParaRPr lang="en-US" sz="1400" smtClean="0">
              <a:solidFill>
                <a:schemeClr val="bg1"/>
              </a:solidFill>
            </a:endParaRPr>
          </a:p>
          <a:p>
            <a:r>
              <a:rPr lang="vi-VN" sz="1400" smtClean="0">
                <a:solidFill>
                  <a:schemeClr val="bg1"/>
                </a:solidFill>
              </a:rPr>
              <a:t>1 </a:t>
            </a:r>
            <a:r>
              <a:rPr lang="vi-VN" sz="1400">
                <a:solidFill>
                  <a:schemeClr val="bg1"/>
                </a:solidFill>
              </a:rPr>
              <a:t>CELR = </a:t>
            </a:r>
            <a:r>
              <a:rPr lang="en-US" sz="1400">
                <a:solidFill>
                  <a:schemeClr val="bg1"/>
                </a:solidFill>
              </a:rPr>
              <a:t>0.00263 </a:t>
            </a:r>
            <a:r>
              <a:rPr lang="vi-VN" sz="1400">
                <a:solidFill>
                  <a:schemeClr val="bg1"/>
                </a:solidFill>
              </a:rPr>
              <a:t> </a:t>
            </a:r>
            <a:r>
              <a:rPr lang="en-US" sz="1400">
                <a:solidFill>
                  <a:schemeClr val="bg1"/>
                </a:solidFill>
              </a:rPr>
              <a:t>USD</a:t>
            </a:r>
            <a:endParaRPr lang="en-US" sz="1400" dirty="0">
              <a:solidFill>
                <a:schemeClr val="bg1"/>
              </a:solidFill>
            </a:endParaRPr>
          </a:p>
        </p:txBody>
      </p:sp>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227" y="608090"/>
            <a:ext cx="2620425" cy="29139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964" y="590868"/>
            <a:ext cx="2552277" cy="283813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504" y="2178483"/>
            <a:ext cx="2542532" cy="2827295"/>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742" y="3948482"/>
            <a:ext cx="2552699" cy="2838601"/>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151" y="3931827"/>
            <a:ext cx="2616916" cy="2910010"/>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073" y="1988067"/>
            <a:ext cx="3862067" cy="3862067"/>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6926" y="2172458"/>
            <a:ext cx="2553366" cy="2839343"/>
          </a:xfrm>
          <a:prstGeom prst="rect">
            <a:avLst/>
          </a:prstGeom>
        </p:spPr>
      </p:pic>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 calcmode="lin" valueType="num">
                                      <p:cBhvr>
                                        <p:cTn id="28"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 calcmode="lin" valueType="num">
                                      <p:cBhvr>
                                        <p:cTn id="35"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1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 calcmode="lin" valueType="num">
                                      <p:cBhvr>
                                        <p:cTn id="42"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1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anim calcmode="lin" valueType="num">
                                      <p:cBhvr>
                                        <p:cTn id="49"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51" dur="500"/>
                                        <p:tgtEl>
                                          <p:spTgt spid="1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150812" y="5410200"/>
            <a:ext cx="11810999"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4313034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tử </a:t>
            </a:r>
            <a:r>
              <a:rPr lang="vi-VN" sz="2000" dirty="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11430" y="440274"/>
            <a:ext cx="6096000" cy="660511"/>
          </a:xfrm>
        </p:spPr>
        <p:txBody>
          <a:bodyPr/>
          <a:lstStyle/>
          <a:p>
            <a:r>
              <a:rPr lang="en-US" sz="3700" b="1" dirty="0">
                <a:solidFill>
                  <a:schemeClr val="bg1"/>
                </a:solidFill>
              </a:rPr>
              <a:t>SÀN GIAO DỊCH </a:t>
            </a:r>
            <a:r>
              <a:rPr lang="en-US" sz="3700" b="1" dirty="0" smtClean="0">
                <a:solidFill>
                  <a:schemeClr val="bg1"/>
                </a:solidFill>
              </a:rPr>
              <a:t>ĐIỆN </a:t>
            </a:r>
            <a:r>
              <a:rPr lang="en-US" sz="3700" b="1" dirty="0">
                <a:solidFill>
                  <a:schemeClr val="bg1"/>
                </a:solidFill>
              </a:rPr>
              <a:t>TỬ</a:t>
            </a: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703139" y="3284627"/>
            <a:ext cx="2567306" cy="1461916"/>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smtClean="0">
                <a:solidFill>
                  <a:schemeClr val="bg1"/>
                </a:solidFill>
              </a:rPr>
              <a:t>g</a:t>
            </a:r>
            <a:endParaRPr lang="en-US" sz="16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triển cổ </a:t>
            </a:r>
            <a:r>
              <a:rPr lang="en-US" sz="1400" smtClean="0">
                <a:solidFill>
                  <a:schemeClr val="bg1"/>
                </a:solidFill>
              </a:rPr>
              <a:t>đông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smtClean="0">
                <a:solidFill>
                  <a:schemeClr val="bg1"/>
                </a:solidFill>
              </a:rPr>
              <a:t>lõi.</a:t>
            </a:r>
            <a:endParaRPr lang="en-US" sz="1400">
              <a:solidFill>
                <a:schemeClr val="bg1"/>
              </a:solidFill>
            </a:endParaRPr>
          </a:p>
        </p:txBody>
      </p:sp>
      <p:sp>
        <p:nvSpPr>
          <p:cNvPr id="178" name="TextBox 177"/>
          <p:cNvSpPr txBox="1"/>
          <p:nvPr/>
        </p:nvSpPr>
        <p:spPr>
          <a:xfrm>
            <a:off x="5651256" y="3099961"/>
            <a:ext cx="3110156" cy="2108247"/>
          </a:xfrm>
          <a:prstGeom prst="rect">
            <a:avLst/>
          </a:prstGeom>
          <a:noFill/>
        </p:spPr>
        <p:txBody>
          <a:bodyPr wrap="square" lIns="121899" tIns="60949" rIns="121899" bIns="60949" rtlCol="0" anchor="ctr">
            <a:spAutoFit/>
          </a:bodyPr>
          <a:lstStyle/>
          <a:p>
            <a:pPr>
              <a:lnSpc>
                <a:spcPct val="150000"/>
              </a:lnSpc>
            </a:pPr>
            <a:r>
              <a:rPr lang="en-US" sz="1600" b="1" smtClean="0">
                <a:solidFill>
                  <a:schemeClr val="bg1"/>
                </a:solidFill>
              </a:rPr>
              <a:t>Phát </a:t>
            </a:r>
            <a:r>
              <a:rPr lang="en-US" sz="1600" b="1" err="1">
                <a:solidFill>
                  <a:schemeClr val="bg1"/>
                </a:solidFill>
              </a:rPr>
              <a:t>hành</a:t>
            </a:r>
            <a:r>
              <a:rPr lang="en-US" sz="1600" b="1">
                <a:solidFill>
                  <a:schemeClr val="bg1"/>
                </a:solidFill>
              </a:rPr>
              <a:t> </a:t>
            </a:r>
            <a:r>
              <a:rPr lang="en-US" sz="1600" b="1" smtClean="0">
                <a:solidFill>
                  <a:schemeClr val="bg1"/>
                </a:solidFill>
              </a:rPr>
              <a:t>IEO</a:t>
            </a:r>
            <a:endParaRPr lang="en-US" sz="1600" b="1">
              <a:solidFill>
                <a:schemeClr val="bg1"/>
              </a:solidFill>
            </a:endParaRP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dự </a:t>
            </a:r>
            <a:r>
              <a:rPr lang="en-US" sz="1400" smtClean="0">
                <a:solidFill>
                  <a:schemeClr val="bg1"/>
                </a:solidFill>
              </a:rPr>
              <a:t>án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a:t>
            </a:r>
            <a:r>
              <a:rPr lang="en-US" sz="1400" smtClean="0">
                <a:solidFill>
                  <a:schemeClr val="bg1"/>
                </a:solidFill>
              </a:rPr>
              <a:t>IEO</a:t>
            </a:r>
            <a:r>
              <a:rPr lang="en-US" sz="1400">
                <a:solidFill>
                  <a:schemeClr val="bg1"/>
                </a:solidFill>
              </a:rPr>
              <a:t>.</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của cộng đồng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3619" y="2938378"/>
            <a:ext cx="2313447" cy="2154414"/>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nSpc>
                <a:spcPct val="150000"/>
              </a:lnSpc>
            </a:pPr>
            <a:r>
              <a:rPr lang="en-US" sz="1400" err="1">
                <a:solidFill>
                  <a:schemeClr val="bg1"/>
                </a:solidFill>
              </a:rPr>
              <a:t>Mở</a:t>
            </a:r>
            <a:r>
              <a:rPr lang="en-US" sz="1400">
                <a:solidFill>
                  <a:schemeClr val="bg1"/>
                </a:solidFill>
              </a:rPr>
              <a:t> rộng hệ sinh thái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62600"/>
            <a:ext cx="4348842" cy="102592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a:t>
            </a:r>
            <a:r>
              <a:rPr lang="en-US" sz="2100" b="1" smtClean="0">
                <a:solidFill>
                  <a:schemeClr val="bg1"/>
                </a:solidFill>
              </a:rPr>
              <a:t>0.5$ </a:t>
            </a:r>
            <a:r>
              <a:rPr lang="en-US" sz="2100" b="1">
                <a:solidFill>
                  <a:schemeClr val="bg1"/>
                </a:solidFill>
              </a:rPr>
              <a:t>/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
        <p:nvSpPr>
          <p:cNvPr id="3" name="Rectangle 2"/>
          <p:cNvSpPr/>
          <p:nvPr/>
        </p:nvSpPr>
        <p:spPr>
          <a:xfrm>
            <a:off x="6475412" y="1663155"/>
            <a:ext cx="5486400" cy="492536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6" name="Title 2"/>
          <p:cNvSpPr txBox="1">
            <a:spLocks/>
          </p:cNvSpPr>
          <p:nvPr/>
        </p:nvSpPr>
        <p:spPr>
          <a:xfrm>
            <a:off x="1446212" y="4800600"/>
            <a:ext cx="6400800" cy="1371600"/>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45 ngày : 35% phí</a:t>
            </a:r>
            <a:br>
              <a:rPr lang="en-US" sz="1600" b="1" i="1" smtClean="0">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90 ngày: 15% phí</a:t>
            </a:r>
            <a:br>
              <a:rPr lang="en-US" sz="1600" b="1" i="1" smtClean="0">
                <a:solidFill>
                  <a:schemeClr val="bg1"/>
                </a:solidFill>
              </a:rPr>
            </a:br>
            <a:r>
              <a:rPr lang="en-US" sz="1600" b="1" i="1" smtClean="0">
                <a:solidFill>
                  <a:schemeClr val="bg1"/>
                </a:solidFill>
              </a:rPr>
              <a:t>* Sau 90 ngày: Miễn Phí</a:t>
            </a:r>
            <a:endParaRPr lang="en-US" sz="1600" b="1" i="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250732075"/>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  9%</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14%</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18%</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12832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33375208"/>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261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6122423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endParaRPr lang="en-US" b="1">
                        <a:solidFill>
                          <a:schemeClr val="bg1"/>
                        </a:solidFill>
                      </a:endParaRPr>
                    </a:p>
                  </a:txBody>
                  <a:tcPr/>
                </a:tc>
                <a:tc hMerge="1">
                  <a:txBody>
                    <a:bodyPr/>
                    <a:lstStyle/>
                    <a:p>
                      <a:endParaRPr lang="en-US"/>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endParaRPr lang="en-US" b="1">
                        <a:solidFill>
                          <a:schemeClr val="bg1"/>
                        </a:solidFill>
                      </a:endParaRPr>
                    </a:p>
                  </a:txBody>
                  <a:tcPr/>
                </a:tc>
                <a:tc hMerge="1">
                  <a:txBody>
                    <a:bodyPr/>
                    <a:lstStyle/>
                    <a:p>
                      <a:endParaRPr lang="en-US"/>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0639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p:cNvSpPr>
            <a:spLocks noGrp="1"/>
          </p:cNvSpPr>
          <p:nvPr>
            <p:ph type="title"/>
          </p:nvPr>
        </p:nvSpPr>
        <p:spPr>
          <a:xfrm>
            <a:off x="5332412" y="1913640"/>
            <a:ext cx="6705599"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a:t>
            </a:r>
            <a:r>
              <a:rPr lang="en-US" sz="2200">
                <a:solidFill>
                  <a:schemeClr val="bg1"/>
                </a:solidFill>
              </a:rPr>
              <a:t>5</a:t>
            </a:r>
            <a:r>
              <a:rPr lang="en-US" sz="2200" smtClean="0">
                <a:solidFill>
                  <a:schemeClr val="bg1"/>
                </a:solidFill>
              </a:rPr>
              <a:t>%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12" name="Title 2"/>
          <p:cNvSpPr txBox="1">
            <a:spLocks/>
          </p:cNvSpPr>
          <p:nvPr/>
        </p:nvSpPr>
        <p:spPr>
          <a:xfrm>
            <a:off x="4418012" y="99097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smtClean="0">
                <a:solidFill>
                  <a:schemeClr val="bg1"/>
                </a:solidFill>
              </a:rPr>
              <a:t>ĐÔNG</a:t>
            </a:r>
            <a:endParaRPr lang="en-US" sz="2800" b="1" dirty="0">
              <a:solidFill>
                <a:schemeClr val="bg1"/>
              </a:solidFill>
            </a:endParaRPr>
          </a:p>
        </p:txBody>
      </p:sp>
      <p:sp>
        <p:nvSpPr>
          <p:cNvPr id="13" name="Rectangle 12"/>
          <p:cNvSpPr/>
          <p:nvPr/>
        </p:nvSpPr>
        <p:spPr>
          <a:xfrm>
            <a:off x="74613" y="1699691"/>
            <a:ext cx="5029200" cy="508760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420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017" y="5688369"/>
            <a:ext cx="457200" cy="4572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031" y="5724465"/>
            <a:ext cx="431356" cy="43135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212" y="5718629"/>
            <a:ext cx="453571" cy="453571"/>
          </a:xfrm>
          <a:prstGeom prst="rect">
            <a:avLst/>
          </a:prstGeom>
        </p:spPr>
      </p:pic>
      <p:sp>
        <p:nvSpPr>
          <p:cNvPr id="8" name="TextBox 7"/>
          <p:cNvSpPr txBox="1"/>
          <p:nvPr/>
        </p:nvSpPr>
        <p:spPr>
          <a:xfrm>
            <a:off x="1160906" y="5756467"/>
            <a:ext cx="2694969" cy="400110"/>
          </a:xfrm>
          <a:prstGeom prst="rect">
            <a:avLst/>
          </a:prstGeom>
          <a:noFill/>
        </p:spPr>
        <p:txBody>
          <a:bodyPr wrap="none" rtlCol="0">
            <a:spAutoFit/>
          </a:bodyPr>
          <a:lstStyle/>
          <a:p>
            <a:r>
              <a:rPr lang="en-US" sz="2000" smtClean="0">
                <a:solidFill>
                  <a:schemeClr val="bg1"/>
                </a:solidFill>
              </a:rPr>
              <a:t>www.worldtrade.mobi</a:t>
            </a:r>
            <a:endParaRPr lang="en-US" sz="2000">
              <a:solidFill>
                <a:schemeClr val="bg1"/>
              </a:solidFill>
            </a:endParaRPr>
          </a:p>
        </p:txBody>
      </p:sp>
      <p:sp>
        <p:nvSpPr>
          <p:cNvPr id="12" name="TextBox 11"/>
          <p:cNvSpPr txBox="1"/>
          <p:nvPr/>
        </p:nvSpPr>
        <p:spPr>
          <a:xfrm>
            <a:off x="4645387" y="5740088"/>
            <a:ext cx="2994731" cy="400110"/>
          </a:xfrm>
          <a:prstGeom prst="rect">
            <a:avLst/>
          </a:prstGeom>
          <a:noFill/>
        </p:spPr>
        <p:txBody>
          <a:bodyPr wrap="none" rtlCol="0">
            <a:spAutoFit/>
          </a:bodyPr>
          <a:lstStyle/>
          <a:p>
            <a:r>
              <a:rPr lang="en-US" sz="2000" smtClean="0">
                <a:solidFill>
                  <a:schemeClr val="bg1"/>
                </a:solidFill>
              </a:rPr>
              <a:t>www.t.me/worldtradeex</a:t>
            </a:r>
            <a:endParaRPr lang="en-US" sz="2000">
              <a:solidFill>
                <a:schemeClr val="bg1"/>
              </a:solidFill>
            </a:endParaRPr>
          </a:p>
        </p:txBody>
      </p:sp>
      <p:sp>
        <p:nvSpPr>
          <p:cNvPr id="13" name="TextBox 12"/>
          <p:cNvSpPr txBox="1"/>
          <p:nvPr/>
        </p:nvSpPr>
        <p:spPr>
          <a:xfrm>
            <a:off x="8079411" y="5729806"/>
            <a:ext cx="4057521" cy="400110"/>
          </a:xfrm>
          <a:prstGeom prst="rect">
            <a:avLst/>
          </a:prstGeom>
          <a:noFill/>
        </p:spPr>
        <p:txBody>
          <a:bodyPr wrap="none" rtlCol="0">
            <a:spAutoFit/>
          </a:bodyPr>
          <a:lstStyle/>
          <a:p>
            <a:r>
              <a:rPr lang="en-US" sz="2000" smtClean="0">
                <a:solidFill>
                  <a:schemeClr val="bg1"/>
                </a:solidFill>
              </a:rPr>
              <a:t>www.facebook.com/worldtradeex</a:t>
            </a:r>
            <a:endParaRPr lang="en-US" sz="2000">
              <a:solidFill>
                <a:schemeClr val="bg1"/>
              </a:solidFill>
            </a:endParaRPr>
          </a:p>
        </p:txBody>
      </p:sp>
    </p:spTree>
    <p:extLst>
      <p:ext uri="{BB962C8B-B14F-4D97-AF65-F5344CB8AC3E}">
        <p14:creationId xmlns:p14="http://schemas.microsoft.com/office/powerpoint/2010/main" val="28810299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7" grpId="0" animBg="1"/>
      <p:bldP spid="15" grpId="0" animBg="1"/>
      <p:bldP spid="4" grpId="0" animBg="1"/>
      <p:bldP spid="2" grpId="0"/>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7" grpId="0" animBg="1"/>
      <p:bldP spid="15" grpId="0" animBg="1"/>
      <p:bldP spid="4" grpId="0" animBg="1"/>
      <p:bldP spid="2"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par>
                                <p:cTn id="22" presetID="14"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randombar(horizontal)">
                                      <p:cBhvr>
                                        <p:cTn id="32" dur="500"/>
                                        <p:tgtEl>
                                          <p:spTgt spid="30"/>
                                        </p:tgtEl>
                                      </p:cBhvr>
                                    </p:animEffect>
                                  </p:childTnLst>
                                </p:cTn>
                              </p:par>
                              <p:par>
                                <p:cTn id="33" presetID="14" presetClass="entr" presetSubtype="1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par>
                                <p:cTn id="44" presetID="14" presetClass="entr" presetSubtype="1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randombar(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randombar(horizontal)">
                                      <p:cBhvr>
                                        <p:cTn id="54" dur="500"/>
                                        <p:tgtEl>
                                          <p:spTgt spid="33"/>
                                        </p:tgtEl>
                                      </p:cBhvr>
                                    </p:animEffect>
                                  </p:childTnLst>
                                </p:cTn>
                              </p:par>
                              <p:par>
                                <p:cTn id="55" presetID="14"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randombar(horizont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31209003"/>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C</a:t>
                      </a:r>
                      <a:r>
                        <a:rPr lang="en-US" sz="1200" baseline="0" smtClean="0">
                          <a:solidFill>
                            <a:schemeClr val="bg1"/>
                          </a:solidFill>
                        </a:rPr>
                        <a:t>hịu trách nhiệm rủi ro</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Tính</a:t>
                      </a:r>
                      <a:r>
                        <a:rPr lang="en-US" sz="1200" baseline="0" smtClean="0">
                          <a:solidFill>
                            <a:schemeClr val="bg1"/>
                          </a:solidFill>
                        </a:rPr>
                        <a:t> bắt buộc về </a:t>
                      </a:r>
                      <a:r>
                        <a:rPr lang="en-US" sz="1200" smtClean="0">
                          <a:solidFill>
                            <a:schemeClr val="bg1"/>
                          </a:solidFill>
                        </a:rPr>
                        <a:t>AML / KYC</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Mã token tự động list sau crowdsale</a:t>
                      </a:r>
                      <a:endParaRPr lang="en-US" sz="1200" dirty="0">
                        <a:solidFill>
                          <a:schemeClr val="bg1"/>
                        </a:solidFill>
                      </a:endParaRPr>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Các dự án không có yêu cầu KYC</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a:t>
                      </a:r>
                      <a:r>
                        <a:rPr lang="en-US" sz="1200" smtClean="0"/>
                        <a:t>bất kỳ quốc gia nào</a:t>
                      </a:r>
                      <a:r>
                        <a:rPr lang="vi-VN" sz="1200" smtClean="0"/>
                        <a:t>)</a:t>
                      </a:r>
                      <a:endParaRPr lang="en-US" sz="1200"/>
                    </a:p>
                  </a:txBody>
                  <a:tcPr/>
                </a:tc>
                <a:tc>
                  <a:txBody>
                    <a:bodyPr/>
                    <a:lstStyle/>
                    <a:p>
                      <a:pPr algn="ctr"/>
                      <a:r>
                        <a:rPr lang="en-US" sz="1200" smtClean="0"/>
                        <a:t>Các Startup phải v</a:t>
                      </a:r>
                      <a:r>
                        <a:rPr lang="vi-VN" sz="1200" smtClean="0"/>
                        <a:t>ươ</a:t>
                      </a:r>
                      <a:r>
                        <a:rPr lang="en-US" sz="1200" smtClean="0"/>
                        <a:t>n mình ra để tìm nền tảng trao đổi đăng ký 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p>
                    <a:p>
                      <a:pPr algn="ctr"/>
                      <a:endParaRPr lang="en-US" sz="1200"/>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Quá</a:t>
                      </a:r>
                      <a:r>
                        <a:rPr lang="en-US" sz="1200" baseline="0" smtClean="0">
                          <a:solidFill>
                            <a:schemeClr val="tx1"/>
                          </a:solidFill>
                        </a:rPr>
                        <a:t> trình </a:t>
                      </a:r>
                      <a:r>
                        <a:rPr lang="vi-VN" sz="1200" smtClean="0">
                          <a:solidFill>
                            <a:schemeClr val="tx1"/>
                          </a:solidFill>
                        </a:rPr>
                        <a:t>AML / KYC </a:t>
                      </a:r>
                      <a:r>
                        <a:rPr lang="en-US" sz="1200" smtClean="0">
                          <a:solidFill>
                            <a:schemeClr val="tx1"/>
                          </a:solidFill>
                        </a:rPr>
                        <a:t>được</a:t>
                      </a:r>
                      <a:r>
                        <a:rPr lang="en-US" sz="1200" baseline="0" smtClean="0">
                          <a:solidFill>
                            <a:schemeClr val="tx1"/>
                          </a:solidFill>
                        </a:rPr>
                        <a:t> thông suốt</a:t>
                      </a:r>
                      <a:r>
                        <a:rPr lang="en-US" sz="1200" smtClean="0">
                          <a:solidFill>
                            <a:schemeClr val="tx1"/>
                          </a:solidFill>
                        </a:rPr>
                        <a:t> trong mạng</a:t>
                      </a:r>
                      <a:r>
                        <a:rPr lang="vi-VN" sz="1200" smtClean="0">
                          <a:solidFill>
                            <a:schemeClr val="tx1"/>
                          </a:solidFill>
                        </a:rPr>
                        <a:t> người dùng của</a:t>
                      </a:r>
                      <a:r>
                        <a:rPr lang="en-US" sz="1200" baseline="0" smtClean="0">
                          <a:solidFill>
                            <a:schemeClr val="tx1"/>
                          </a:solidFill>
                        </a:rPr>
                        <a:t> sàn</a:t>
                      </a:r>
                      <a:endParaRPr lang="en-US" sz="1200" dirty="0">
                        <a:solidFill>
                          <a:schemeClr val="tx1"/>
                        </a:solidFill>
                      </a:endParaRPr>
                    </a:p>
                  </a:txBody>
                  <a:tcPr/>
                </a:tc>
                <a:tc>
                  <a:txBody>
                    <a:bodyPr/>
                    <a:lstStyle/>
                    <a:p>
                      <a:pPr algn="ctr"/>
                      <a:r>
                        <a:rPr lang="en-US" sz="1200" smtClean="0">
                          <a:solidFill>
                            <a:schemeClr val="tx1"/>
                          </a:solidFill>
                        </a:rPr>
                        <a:t>Các Startup</a:t>
                      </a:r>
                      <a:r>
                        <a:rPr lang="en-US" sz="1200" baseline="0" smtClean="0">
                          <a:solidFill>
                            <a:schemeClr val="tx1"/>
                          </a:solidFill>
                        </a:rPr>
                        <a:t> tiếp cận ngay với l</a:t>
                      </a:r>
                      <a:r>
                        <a:rPr lang="vi-VN" sz="1200" baseline="0" smtClean="0">
                          <a:solidFill>
                            <a:schemeClr val="tx1"/>
                          </a:solidFill>
                        </a:rPr>
                        <a:t>ượng</a:t>
                      </a:r>
                      <a:r>
                        <a:rPr lang="en-US" sz="1200" baseline="0" smtClean="0">
                          <a:solidFill>
                            <a:schemeClr val="tx1"/>
                          </a:solidFill>
                        </a:rPr>
                        <a:t> data khổng lồ của sàn giao dịch</a:t>
                      </a:r>
                      <a:endParaRPr lang="en-US" sz="1200" dirty="0">
                        <a:solidFill>
                          <a:schemeClr val="tx1"/>
                        </a:solidFill>
                      </a:endParaRPr>
                    </a:p>
                  </a:txBody>
                  <a:tcPr/>
                </a:tc>
                <a:tc>
                  <a:txBody>
                    <a:bodyPr/>
                    <a:lstStyle/>
                    <a:p>
                      <a:pPr algn="ctr"/>
                      <a:r>
                        <a:rPr lang="en-US" sz="1200" smtClean="0"/>
                        <a:t>Sàn giao dịch đã thẩm định công ty tr</a:t>
                      </a:r>
                      <a:r>
                        <a:rPr lang="vi-VN" sz="1200" smtClean="0"/>
                        <a:t>ước</a:t>
                      </a:r>
                      <a:r>
                        <a:rPr lang="en-US" sz="1200" smtClean="0"/>
                        <a:t> khi cho phép công ty huy động vốn theo hình thức IEO</a:t>
                      </a:r>
                      <a:endParaRPr lang="en-US" sz="1200"/>
                    </a:p>
                  </a:txBody>
                  <a:tcPr/>
                </a:tc>
                <a:tc>
                  <a:txBody>
                    <a:bodyPr/>
                    <a:lstStyle/>
                    <a:p>
                      <a:pPr algn="ctr"/>
                      <a:r>
                        <a:rPr lang="en-US" sz="1200" smtClean="0"/>
                        <a:t>T</a:t>
                      </a:r>
                      <a:r>
                        <a:rPr lang="vi-VN" sz="1200" smtClean="0"/>
                        <a:t>rao đổi IEO được tiến hành</a:t>
                      </a:r>
                      <a:r>
                        <a:rPr lang="en-US" sz="1200" smtClean="0"/>
                        <a:t> theo lộ trình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7436" y="2188669"/>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0"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194243"/>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11232"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2360612"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226768" y="1600200"/>
            <a:ext cx="3352800"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1:</a:t>
            </a:r>
          </a:p>
          <a:p>
            <a:pPr>
              <a:lnSpc>
                <a:spcPct val="150000"/>
              </a:lnSpc>
            </a:pPr>
            <a:r>
              <a:rPr lang="en-US" sz="1400">
                <a:solidFill>
                  <a:schemeClr val="bg1"/>
                </a:solidFill>
              </a:rPr>
              <a:t>Kiểm tra thông tin 1 dự án sắp thực hiện IEO</a:t>
            </a:r>
            <a:endParaRPr lang="en-US" sz="1400" dirty="0">
              <a:solidFill>
                <a:schemeClr val="bg1"/>
              </a:solidFill>
            </a:endParaRPr>
          </a:p>
        </p:txBody>
      </p:sp>
      <p:sp>
        <p:nvSpPr>
          <p:cNvPr id="25" name="Pentagon 24"/>
          <p:cNvSpPr/>
          <p:nvPr/>
        </p:nvSpPr>
        <p:spPr>
          <a:xfrm>
            <a:off x="224727" y="3260908"/>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solidFill>
                  <a:schemeClr val="bg1"/>
                </a:solidFill>
                <a:effectLst>
                  <a:outerShdw blurRad="38100" dist="38100" dir="2700000" algn="tl">
                    <a:srgbClr val="000000">
                      <a:alpha val="43137"/>
                    </a:srgbClr>
                  </a:outerShdw>
                </a:effectLst>
              </a:rPr>
              <a:t>B</a:t>
            </a:r>
            <a:r>
              <a:rPr lang="vi-VN" sz="1600" b="1">
                <a:solidFill>
                  <a:schemeClr val="bg1"/>
                </a:solidFill>
                <a:effectLst>
                  <a:outerShdw blurRad="38100" dist="38100" dir="2700000" algn="tl">
                    <a:srgbClr val="000000">
                      <a:alpha val="43137"/>
                    </a:srgbClr>
                  </a:outerShdw>
                </a:effectLst>
              </a:rPr>
              <a:t>ƯỚC</a:t>
            </a:r>
            <a:r>
              <a:rPr lang="en-US" sz="1600" b="1">
                <a:solidFill>
                  <a:schemeClr val="bg1"/>
                </a:solidFill>
                <a:effectLst>
                  <a:outerShdw blurRad="38100" dist="38100" dir="2700000" algn="tl">
                    <a:srgbClr val="000000">
                      <a:alpha val="43137"/>
                    </a:srgbClr>
                  </a:outerShdw>
                </a:effectLst>
              </a:rPr>
              <a:t> 2:</a:t>
            </a:r>
          </a:p>
          <a:p>
            <a:pPr>
              <a:lnSpc>
                <a:spcPct val="150000"/>
              </a:lnSpc>
            </a:pPr>
            <a:r>
              <a:rPr lang="en-US" sz="1600">
                <a:solidFill>
                  <a:schemeClr val="bg1"/>
                </a:solidFill>
              </a:rPr>
              <a:t>Nghiên cứu sàn giao dịch có IEO</a:t>
            </a:r>
            <a:endParaRPr lang="en-US" sz="1600" dirty="0">
              <a:solidFill>
                <a:schemeClr val="bg1"/>
              </a:solidFill>
            </a:endParaRPr>
          </a:p>
        </p:txBody>
      </p:sp>
      <p:sp>
        <p:nvSpPr>
          <p:cNvPr id="26" name="Pentagon 25"/>
          <p:cNvSpPr/>
          <p:nvPr/>
        </p:nvSpPr>
        <p:spPr>
          <a:xfrm>
            <a:off x="226768" y="4861108"/>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và thực hiện KYC với sàn giao dịch</a:t>
            </a:r>
            <a:endParaRPr lang="en-US" sz="1400" dirty="0">
              <a:solidFill>
                <a:schemeClr val="bg1"/>
              </a:solidFill>
            </a:endParaRPr>
          </a:p>
        </p:txBody>
      </p:sp>
      <p:sp>
        <p:nvSpPr>
          <p:cNvPr id="28" name="Pentagon 27"/>
          <p:cNvSpPr/>
          <p:nvPr/>
        </p:nvSpPr>
        <p:spPr>
          <a:xfrm>
            <a:off x="6399212" y="1828800"/>
            <a:ext cx="3124200"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4:</a:t>
            </a:r>
            <a:endParaRPr lang="en-US" sz="1400">
              <a:solidFill>
                <a:schemeClr val="bg1"/>
              </a:solidFill>
            </a:endParaRPr>
          </a:p>
          <a:p>
            <a:pPr>
              <a:lnSpc>
                <a:spcPct val="150000"/>
              </a:lnSpc>
            </a:pPr>
            <a:r>
              <a:rPr lang="en-US" sz="1400">
                <a:solidFill>
                  <a:schemeClr val="bg1"/>
                </a:solidFill>
              </a:rPr>
              <a:t>Kiểm tra đơn vị tiền sẽ đ</a:t>
            </a:r>
            <a:r>
              <a:rPr lang="vi-VN" sz="1400">
                <a:solidFill>
                  <a:schemeClr val="bg1"/>
                </a:solidFill>
              </a:rPr>
              <a:t>ượ</a:t>
            </a:r>
            <a:r>
              <a:rPr lang="en-US" sz="1400">
                <a:solidFill>
                  <a:schemeClr val="bg1"/>
                </a:solidFill>
              </a:rPr>
              <a:t>c chấp nhận khi đầu t</a:t>
            </a:r>
            <a:r>
              <a:rPr lang="vi-VN" sz="1400">
                <a:solidFill>
                  <a:schemeClr val="bg1"/>
                </a:solidFill>
              </a:rPr>
              <a:t>ư</a:t>
            </a:r>
            <a:r>
              <a:rPr lang="en-US" sz="1400">
                <a:solidFill>
                  <a:schemeClr val="bg1"/>
                </a:solidFill>
              </a:rPr>
              <a:t> IEO</a:t>
            </a:r>
            <a:endParaRPr lang="en-US" sz="1400" dirty="0">
              <a:solidFill>
                <a:schemeClr val="bg1"/>
              </a:solidFill>
            </a:endParaRPr>
          </a:p>
        </p:txBody>
      </p:sp>
      <p:sp>
        <p:nvSpPr>
          <p:cNvPr id="29" name="Pentagon 28"/>
          <p:cNvSpPr/>
          <p:nvPr/>
        </p:nvSpPr>
        <p:spPr>
          <a:xfrm>
            <a:off x="6399212" y="44861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97" y="893612"/>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7" y="3290415"/>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087" y="455037"/>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73" y="3598846"/>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60284</TotalTime>
  <Words>1823</Words>
  <Application>Microsoft Office PowerPoint</Application>
  <PresentationFormat>Custom</PresentationFormat>
  <Paragraphs>314</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SÀN GIAO DỊCH ĐIỆN TỬ</vt:lpstr>
      <vt:lpstr>PowerPoint Presentation</vt:lpstr>
      <vt:lpstr>PowerPoint Presentation</vt:lpstr>
      <vt:lpstr>PowerPoint Presentation</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DỰ ÁN IEO TIỀM NĂNG TRONG 2019</vt:lpstr>
      <vt:lpstr>PowerPoint Presentation</vt:lpstr>
      <vt:lpstr>PowerPoint Presentation</vt:lpstr>
      <vt:lpstr>LỘ TRÌNH PHÁT TRIỂN QUA CÁC GIAI ĐOẠN</vt:lpstr>
      <vt:lpstr>PowerPoint Presentation</vt:lpstr>
      <vt:lpstr>PowerPoint Presentation</vt:lpstr>
      <vt:lpstr>THƯỞNG PHÁT TRIỂN THỊ TRƯỜNG</vt:lpstr>
      <vt:lpstr>THƯỞNG PHÁT TRIỂN THỊ TRƯỜNG</vt:lpstr>
      <vt:lpstr>THƯỞNG PHÁT TRIỂN THỊ TRƯỜNG</vt:lpstr>
      <vt:lpstr>Cổ đông:  • Đầu tư gói 50.000$ =&gt; Đồng chia 5% lợi nhuận  • Phát triển trực tiếp 10 cổ đông =&gt; Đồng chia 5% lợi nhuận  Thanh Khoản:  • Phí rút: 6%  • Chuyển nội bộ: 2%  • Tài khoản &gt; 20$ được rút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10273</cp:revision>
  <dcterms:created xsi:type="dcterms:W3CDTF">2014-09-03T19:30:44Z</dcterms:created>
  <dcterms:modified xsi:type="dcterms:W3CDTF">2019-08-29T10:20:51Z</dcterms:modified>
</cp:coreProperties>
</file>